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77" r:id="rId5"/>
    <p:sldId id="278" r:id="rId6"/>
    <p:sldId id="279" r:id="rId7"/>
    <p:sldId id="280" r:id="rId8"/>
    <p:sldId id="281" r:id="rId9"/>
    <p:sldId id="282" r:id="rId10"/>
    <p:sldId id="296" r:id="rId11"/>
    <p:sldId id="286" r:id="rId12"/>
    <p:sldId id="297" r:id="rId13"/>
    <p:sldId id="285" r:id="rId14"/>
    <p:sldId id="299" r:id="rId15"/>
    <p:sldId id="300" r:id="rId16"/>
    <p:sldId id="283" r:id="rId17"/>
    <p:sldId id="295" r:id="rId18"/>
    <p:sldId id="298" r:id="rId19"/>
    <p:sldId id="284"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6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984" units="cm"/>
          <inkml:channel name="Y" type="integer" max="2256" units="cm"/>
          <inkml:channel name="T" type="integer" max="2.14748E9" units="dev"/>
        </inkml:traceFormat>
        <inkml:channelProperties>
          <inkml:channelProperty channel="X" name="resolution" value="115.47826" units="1/cm"/>
          <inkml:channelProperty channel="Y" name="resolution" value="116.28866" units="1/cm"/>
          <inkml:channelProperty channel="T" name="resolution" value="1" units="1/dev"/>
        </inkml:channelProperties>
      </inkml:inkSource>
      <inkml:timestamp xml:id="ts0" timeString="2023-02-02T18:10:49.714"/>
    </inkml:context>
    <inkml:brush xml:id="br0">
      <inkml:brushProperty name="width" value="0.05292" units="cm"/>
      <inkml:brushProperty name="height" value="0.05292" units="cm"/>
      <inkml:brushProperty name="color" value="#FF0000"/>
    </inkml:brush>
  </inkml:definitions>
  <inkml:trace contextRef="#ctx0" brushRef="#br0">17588 8334 0,'0'0'0,"0"0"16,0 17-1,-9 17-15,1 25 16,-9-8 0,8-9-1,9-8-15,-8-9 16,8-8-1,0 0-15,0-9 16,0 1 0,8 8-16,1 0 15,-1-1 1,9 10 0,0-1-16,0 0 15,0 1 1,9-1-16,8 9 15,9 8 1,-1 0-16,26 26 16,-8-9-1,16 17-15,1 0 16,8 0 0,0 8-16,0 1 15,0-1 1,-9-8-1,18 9-15,-9-9 16,0 0 0,0 0-16,-8 0 15,8 8 1,-17-16 0,17 8-16,0-9 15,-9 1 1,1 8-16,8 8 15,0-8 1,9 9-16,-1 8 16,1-9-1,8 9-15,0 0 16,0 8 0,17 0-16,9 9 15,-35-25 1,35 33-1,-9-8-15,-17-9 16,0-17 0,17 18-16,0-1 15,-8-8 1,-9-9-16,17 18 16,8-1-1,-8 0-15,17 9 16,17 8-1,-16 1 1,-10-18-16,26 9 16,0 16-1,17 1-15,-17-17 16,9 8 0,17 9-16,-43-17 15,42 16 1,-8-16-1,-16 0-15,16 0 16,-9-1 0,18 26-16,-18-33 15,18 24 1,25 1-16,-8 0 16,8-1-1,0 1-15,-8-9 16,16 17-1,-8-8 1,26 25-16,-26-17 16,17 9-1,-8-1-15,-9-8 16,-17 0 0,0-16-16,0 7 15,-17-16 1,-8-9-16,-17-8 15,-1 0 1,-16-25 0,-9 8-16,-9-9 15,-8-16 1,9 8-16,-26-8 16,0-9-1,-8 0-15,-1 0 16,1-8-1,-9 0 1,0 0-16,-9 8 16,9 0-1,-8-8-15,-1 0 16,1-1 0,-1 1-16,-8 0 15,9 0 1,8 0-16,-8-9 15,8 9 1,0-1 0,8-7-16,9 8 15,17 8 1,0 0-16,-25-17 16,16 9-1,10 0-15,-1 8 16,-9-17-1,18 35-15,33 16 16,-8-9 0,-17 1-1,-8-1-15,17-8 16,-9-8 0,0-9-16,8-8 15,1 0 1,-9-9-16,-85-16 15,102-9 1</inkml:trace>
  <inkml:trace contextRef="#ctx0" brushRef="#br0" timeOffset="1398.49">32063 8469 0,'0'0'15,"0"0"1,0 0-16,9 9 16,-9-1-1,8 9-15,1 17 16,-9 25-1,-17 17-15,-34 34 16,-9-34 0,-25 25-1,9-8-15,-10 0 16,-50 25 0,-25 26-16,-35 25 15,-50 33 1,-61 26-16,-58 43 15,-18 16 1,-42 17 0,-52 25-16,78-42 15,-78 85 1,69-68-16,-77 25 16,-16 9-1,-52-34-15,-34 59 16,43-42-1,-1-34-15,95-9 16,33-16 0,34-51-1,-8-8-15,25-9 16,-25-17 0,8 9-16,-25 8 15,25 1 1,26-1-16,34-8 15,59-17 1,43-26 0,0-25-16,8-25 15,35-25 1,8-9-16,-17 8 16,25 1-1,9 8-15,17-8 16,25-1-1,1 9-15,16-8 16,18-26 0,8 8-16,17-16 15,0 8 1,8-8 0,9 0-16,-8 8 15,8-8 1,-1 8-16,10-8 15,-1-9 1,9-8-16,9-8 16,8-9-1</inkml:trace>
  <inkml:trace contextRef="#ctx0" brushRef="#br0" timeOffset="4631.52">17350 8605 0,'0'0'16,"0"0"0,25 16-16,43 35 15,94 93 1,42 58-16,34 85 15,9 43 1,17 33 0,25 17-16,-17-34 15,51 0 1,-17-25-16,-8-59 16,8-9-1,-59-75-15,-9-1 16,-51-67-1,-34-26-15,-59-33 16,-43-17 0,-17-18-1,-17-7-15,-17-9 16,-9-34 0,-110-135-16,-102-101 15,-26 8 1,-67-42-1,24 34-15,-41-51 16,-18 9 0,43 25-16,-26-43 15,35 43 1,-1 0-16,94 93 16,-9 17-1,69 58-15,41 43 16,52 43-1,34 24-15,17 9 16,17 25 0,120 144-1,135 144-15,51 25 16,68 58 0,26-7-16,42 42 15,68 8 1,-42-17-16,-9-34 15,43-8 1,-111-101-16,43 67 16,-102-109-1,-43-35 1,-17 9-16,-110-84 16,-52-43-1,-59-33-15,-25-17 16,-26-17-1,-17-17-15,-43-26 16,-178-100 0,-102-85-1,-43-9-15,-8-42 16,-25-75 0,-1-35-16,-8-33 15,-9-9 1,51 9-16,-25-26 15,8 26 1,26 50-16,42 43 16,9 24-1,93 94 1,26 59-16,85 68 16,34 33-1,34 17-15,34 17 16,0 0-1,43 34-15,186 126 16,103 77 0,34 33-16,76 76 15,-17 17 1,103 110 0,-18-26-16,0 69 15,-17-52 1,35 9-16,-43-26 15,67 60 1,-84-127-16,17 42 16,-85-118-1,42 17-15,-136-84 16,-17-9 0,-8 0-1,-111-102-15,-25-16 16,-69-42-1,-33-35-15,-9-7 16,-26-18 0,-16-16-16,-128-102 15,-120-101 1,-58-43-16,-26-16 16,-52-8-1,-24-35 1,-10-8-16,-16-16 15,17 16 1,-77-34-16,9-8 16,-9 8-1,26 26-15,16 25 16,-24-17 0,101 85-16,-17-9 15,60 42 1,42 17-1,77 51-15,17-8 16,85 41 0,60 35-16,33 25 15,18 16 1,16 18-16,26 8 16,77 34-1,101 67-15,94 68 16,60 50-1,-17 1 1,93 50-16,-42-17 16,93 26-1,-42 0-15,76 67 16,-93-59 0,144 93-16,-136-59 15,137 110 1,-154-77-16,77 77 15,-51-26 1,-43-42 0,-25 9-16,-18-18 15,-8-16 1,-59-76-16,-17-42 16,-9-9-1,-76-68-15,-35-42 16,-8 1-1,-34-26 1,-51-34-16,-25-8 16,-9-17-1,-17-9-15,-17-8 16,-34-34 0,-145-143-16,-76-93 15,-26-9 1,-67-33-16,-1 16 15,-25 9 1,-77-25-16,68 75 16,-76-50-1,17 17 1,42 33-16,-17-16 16,52 59-1,-1-9-15,94 34 16,-34 17-1,67 26-15,61 33 16,25 25 0,59 18-1,43 16-15,26 17 16,25 17 0,0 0-16,34 8 15,127 26 1,103 51-16,68 58 15,33 35 1,18 24-16,8 35 16,43 33-1,-9-42 1,60 50-16,-34 10 16,-26-44-1,60 44-15,-94-35 16,43 26-1,-51-35-15,50 44 16,-67-44 0,-17 1-16,-18-17 15,-41-34 1,16 1 0,-51-35-16,-51-33 15,43 84 1,-86-84-16,-8-35 15,-17-24 1,-42-26-16,-60-33 16,-9-1-1,-25-8-15,0 0 16,0 0 0,-25 0-1,-77-8-15,-26-18 16,-8-7-1,-25-1-15,-9-17 16,-18-16 0,-24-26-16,-26-26 15,-17 10 1,-145-60 0,102 42-16,-59-33 15,25 16 1,18-16-16,-35-1 15,26 1 1,-26-9-16,0-25 16,43 25-1,-9-51-15,9 18 16,-51-43 0,34 34-1,25 25-15,-25 0 16,34 9-1,-9-1-15,26 10 16,93 66 0</inkml:trace>
  <inkml:trace contextRef="#ctx0" brushRef="#br0" timeOffset="6010.78">31578 9407 0,'0'0'0,"0"0"15,-17 25 1,-93 68-16,-205 152 16,-314 143-1,-69-16-15,-59 151 16,18-33 0,41 67-16,18 1 15,8-1 1,51-8-1,-42-17-15,178-101 16,-85 101 0,221-186-16,-110 110 15,195-161 1,18-8-16,135-177 16,69-76-1,33-34-15,35-68 16,246-345-1,153-52 1,119-92-16,26 42 16,94-34-1,-52 59-15,85-16 16,1 7 0,-1 10-16,-25 41 15,-68 51 1,-68 34-1,-52 51-15,-7 16 16,-112 60 0,-41 25-16,-27 25 15,-76 51 1,-50 33-16,-52 43 16,-51 25-1,-34 26-15,-26 8 16,-16 25-1,-111 94-15,-188 92 16,-67 25 0,-85 43-1,-77 33-15,-127 77 16,-69 16 0,-42 102-16,26 16 15,-26 43 1,9 8-16,59-33 15,110-35 1,571-481 0</inkml:trace>
  <inkml:trace contextRef="#ctx0" brushRef="#br0" timeOffset="7392.91">21066 17142 0,'-25'8'15,"-26"9"-15,25-9 16,18-16 0,16-26-16,60-76 15,111-101 1,85-50-16,-1 16 16,112-59-1,-52 76 1,119-68-16,-119 85 15,94-42 1,-43 67-16,-17 17 16,-34 34-1,-25 34-15,-34 16 16,-60 43 0,-51 25-1,-59 26-15,-35-1 16,-25 17-1,-34 1-15,-68 58 16,-136 60 0,-111 33-16,-76 0 15,-26 9 1,-76-17-16,0 25 16,-69-8-1,35 8 1,-43 0-16,9-8 15,34-17 1,-9 0-16,34 8 16,34-8-1,52 25-15,33-25 16,77 0 0,76-51-16,43-50 15,76-26 1,35-25-1,42-9-15,17-8 16,17 0 0,34-33-16,102-52 15,85-33 1,34 8-16,60 9 16,59 8-1,9-25-15,34 8 16,-1 0-1,35-25 1,0 8-16,25 9 16,-25-25-1,0-9-15,-9 0 16,-42-17 0,-1 0-16,-67 0 15,-60 34 1,0-26-1,-85 52-15,-42 16 16,-60 34 0,-34 16-16,-34 18 15,-17 17 1,-8 8-16,-77 17 16,-128 50-1,-76 43-15,-26 25 16,-34 34-1,-16 17 1,-44 16-16,1 26 16,-9 9-1,-16-1-15,-1 34 16,34-58 0,-8-10-16,42-50 15,1 0 1,24-17-16,52-33 15,0-1 1,34-8 0,42 0-16,18-26 15,59-16 1,17-17-16,25-9 16,34-17-1,18-8-15,8 0 16,17 0-1,17 0-15,25-16 16,94-60 0,120-68-1,67-8-15,25 0 16,120-51 0,34 18-16,76-69 15,35-50 1,169-33-16,-42-1 15,136-51 1,25-41-16,-884 430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984AD2B-BB18-4F9D-9FEC-D3E0111A3028}"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50AA-A750-4E2E-AEF3-863467F234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61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4AD2B-BB18-4F9D-9FEC-D3E0111A3028}"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353229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4AD2B-BB18-4F9D-9FEC-D3E0111A3028}"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50AA-A750-4E2E-AEF3-863467F2341E}"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76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84AD2B-BB18-4F9D-9FEC-D3E0111A3028}"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213423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84AD2B-BB18-4F9D-9FEC-D3E0111A3028}" type="datetimeFigureOut">
              <a:rPr lang="en-US" smtClean="0"/>
              <a:t>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C50AA-A750-4E2E-AEF3-863467F234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69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84AD2B-BB18-4F9D-9FEC-D3E0111A3028}"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336408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84AD2B-BB18-4F9D-9FEC-D3E0111A3028}" type="datetimeFigureOut">
              <a:rPr lang="en-US" smtClean="0"/>
              <a:t>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63402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84AD2B-BB18-4F9D-9FEC-D3E0111A3028}" type="datetimeFigureOut">
              <a:rPr lang="en-US" smtClean="0"/>
              <a:t>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201707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4AD2B-BB18-4F9D-9FEC-D3E0111A3028}" type="datetimeFigureOut">
              <a:rPr lang="en-US" smtClean="0"/>
              <a:t>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251812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84AD2B-BB18-4F9D-9FEC-D3E0111A3028}"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C50AA-A750-4E2E-AEF3-863467F2341E}" type="slidenum">
              <a:rPr lang="en-US" smtClean="0"/>
              <a:t>‹#›</a:t>
            </a:fld>
            <a:endParaRPr lang="en-US"/>
          </a:p>
        </p:txBody>
      </p:sp>
    </p:spTree>
    <p:extLst>
      <p:ext uri="{BB962C8B-B14F-4D97-AF65-F5344CB8AC3E}">
        <p14:creationId xmlns:p14="http://schemas.microsoft.com/office/powerpoint/2010/main" val="92924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84AD2B-BB18-4F9D-9FEC-D3E0111A3028}" type="datetimeFigureOut">
              <a:rPr lang="en-US" smtClean="0"/>
              <a:t>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C50AA-A750-4E2E-AEF3-863467F2341E}"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149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84AD2B-BB18-4F9D-9FEC-D3E0111A3028}" type="datetimeFigureOut">
              <a:rPr lang="en-US" smtClean="0"/>
              <a:t>2/2/2023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CC50AA-A750-4E2E-AEF3-863467F2341E}"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013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BDA8-015E-F094-B294-38BEA3D852F6}"/>
              </a:ext>
            </a:extLst>
          </p:cNvPr>
          <p:cNvSpPr>
            <a:spLocks noGrp="1"/>
          </p:cNvSpPr>
          <p:nvPr>
            <p:ph type="ctrTitle"/>
          </p:nvPr>
        </p:nvSpPr>
        <p:spPr>
          <a:xfrm>
            <a:off x="378177" y="4686382"/>
            <a:ext cx="11435645" cy="2411507"/>
          </a:xfrm>
        </p:spPr>
        <p:txBody>
          <a:bodyPr>
            <a:noAutofit/>
          </a:bodyPr>
          <a:lstStyle/>
          <a:p>
            <a:r>
              <a:rPr lang="en-US" sz="8000" b="1" dirty="0"/>
              <a:t>Picking Godly Friendships</a:t>
            </a:r>
          </a:p>
        </p:txBody>
      </p:sp>
    </p:spTree>
    <p:extLst>
      <p:ext uri="{BB962C8B-B14F-4D97-AF65-F5344CB8AC3E}">
        <p14:creationId xmlns:p14="http://schemas.microsoft.com/office/powerpoint/2010/main" val="18721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750+ Bible Reading Pictures | Download Free Images on Unsplash">
            <a:extLst>
              <a:ext uri="{FF2B5EF4-FFF2-40B4-BE49-F238E27FC236}">
                <a16:creationId xmlns:a16="http://schemas.microsoft.com/office/drawing/2014/main" id="{D9157A78-BD08-670E-0C76-672E8D1D8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D6CB45-B636-9E02-E8DC-59E873E9BA7B}"/>
              </a:ext>
            </a:extLst>
          </p:cNvPr>
          <p:cNvSpPr>
            <a:spLocks noGrp="1"/>
          </p:cNvSpPr>
          <p:nvPr>
            <p:ph type="title"/>
          </p:nvPr>
        </p:nvSpPr>
        <p:spPr>
          <a:xfrm>
            <a:off x="1096632" y="164592"/>
            <a:ext cx="9720072" cy="1499616"/>
          </a:xfrm>
        </p:spPr>
        <p:txBody>
          <a:bodyPr/>
          <a:lstStyle/>
          <a:p>
            <a:r>
              <a:rPr lang="en-US" dirty="0"/>
              <a:t>We need to please God and not people.	</a:t>
            </a:r>
          </a:p>
        </p:txBody>
      </p:sp>
      <p:sp>
        <p:nvSpPr>
          <p:cNvPr id="3" name="Content Placeholder 2">
            <a:extLst>
              <a:ext uri="{FF2B5EF4-FFF2-40B4-BE49-F238E27FC236}">
                <a16:creationId xmlns:a16="http://schemas.microsoft.com/office/drawing/2014/main" id="{0041E5BD-F512-9884-6C62-627864E935BE}"/>
              </a:ext>
            </a:extLst>
          </p:cNvPr>
          <p:cNvSpPr>
            <a:spLocks noGrp="1"/>
          </p:cNvSpPr>
          <p:nvPr>
            <p:ph idx="1"/>
          </p:nvPr>
        </p:nvSpPr>
        <p:spPr>
          <a:xfrm>
            <a:off x="499296" y="1279611"/>
            <a:ext cx="9122736" cy="4023360"/>
          </a:xfrm>
        </p:spPr>
        <p:txBody>
          <a:bodyPr>
            <a:noAutofit/>
          </a:bodyPr>
          <a:lstStyle/>
          <a:p>
            <a:pPr marL="0" indent="0">
              <a:buNone/>
            </a:pPr>
            <a:r>
              <a:rPr lang="en-US" sz="3000" b="1" u="sng" dirty="0"/>
              <a:t>Galatians 1:10</a:t>
            </a:r>
          </a:p>
          <a:p>
            <a:pPr marL="0" indent="0">
              <a:buNone/>
            </a:pPr>
            <a:r>
              <a:rPr lang="en-US" sz="3000" dirty="0"/>
              <a:t>“For do I now persuade men, or God? Or do I seek to please men? For if I still pleased men, I would not be a bondservant of Christ.”</a:t>
            </a:r>
          </a:p>
          <a:p>
            <a:pPr marL="0" indent="0">
              <a:buNone/>
            </a:pPr>
            <a:endParaRPr lang="en-US" sz="3000" dirty="0"/>
          </a:p>
          <a:p>
            <a:pPr marL="0" indent="0">
              <a:buNone/>
            </a:pPr>
            <a:r>
              <a:rPr lang="en-US" sz="3000" b="1" u="sng" dirty="0"/>
              <a:t>Acts 5:29</a:t>
            </a:r>
            <a:endParaRPr lang="en-US" sz="3000" dirty="0"/>
          </a:p>
          <a:p>
            <a:pPr marL="0" indent="0">
              <a:buNone/>
            </a:pPr>
            <a:r>
              <a:rPr lang="en-US" sz="3000" dirty="0"/>
              <a:t>“But Peter and the other apostles answered and said: ‘We ought to obey God rather than men.’”</a:t>
            </a:r>
          </a:p>
        </p:txBody>
      </p:sp>
      <p:pic>
        <p:nvPicPr>
          <p:cNvPr id="9218" name="Picture 2" descr="Turn That Frown Smile GIF - Turn That Frown Smile GIFs">
            <a:extLst>
              <a:ext uri="{FF2B5EF4-FFF2-40B4-BE49-F238E27FC236}">
                <a16:creationId xmlns:a16="http://schemas.microsoft.com/office/drawing/2014/main" id="{66D71F65-6EBD-5E55-729D-7DFB425D5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031" y="970843"/>
            <a:ext cx="2389347" cy="336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53C9-614B-1146-4A76-4AC97E13B93D}"/>
              </a:ext>
            </a:extLst>
          </p:cNvPr>
          <p:cNvSpPr>
            <a:spLocks noGrp="1"/>
          </p:cNvSpPr>
          <p:nvPr>
            <p:ph type="title"/>
          </p:nvPr>
        </p:nvSpPr>
        <p:spPr/>
        <p:txBody>
          <a:bodyPr>
            <a:normAutofit/>
          </a:bodyPr>
          <a:lstStyle/>
          <a:p>
            <a:r>
              <a:rPr lang="en-US" sz="7000" dirty="0"/>
              <a:t>Mindset of Jesus:</a:t>
            </a:r>
          </a:p>
        </p:txBody>
      </p:sp>
      <p:sp>
        <p:nvSpPr>
          <p:cNvPr id="3" name="Content Placeholder 2">
            <a:extLst>
              <a:ext uri="{FF2B5EF4-FFF2-40B4-BE49-F238E27FC236}">
                <a16:creationId xmlns:a16="http://schemas.microsoft.com/office/drawing/2014/main" id="{BF596DB5-19FD-63A5-EB7C-FC4DCB9C02E6}"/>
              </a:ext>
            </a:extLst>
          </p:cNvPr>
          <p:cNvSpPr>
            <a:spLocks noGrp="1"/>
          </p:cNvSpPr>
          <p:nvPr>
            <p:ph idx="1"/>
          </p:nvPr>
        </p:nvSpPr>
        <p:spPr>
          <a:xfrm>
            <a:off x="595151" y="1749778"/>
            <a:ext cx="8989116" cy="3358444"/>
          </a:xfrm>
        </p:spPr>
        <p:txBody>
          <a:bodyPr/>
          <a:lstStyle/>
          <a:p>
            <a:pPr marL="0" indent="0">
              <a:buNone/>
            </a:pPr>
            <a:r>
              <a:rPr lang="en-US" dirty="0"/>
              <a:t>In </a:t>
            </a:r>
            <a:r>
              <a:rPr lang="en-US" b="1" u="sng" dirty="0"/>
              <a:t>1 Peter 4</a:t>
            </a:r>
            <a:r>
              <a:rPr lang="en-US" dirty="0"/>
              <a:t>, the ‘’mindset’’ is ‘’same mind’’. We don’t have to agree on EVERY LITTLE THING. But, we should have the same mindset as Jesus. </a:t>
            </a:r>
          </a:p>
          <a:p>
            <a:pPr marL="0" indent="0">
              <a:buNone/>
            </a:pPr>
            <a:endParaRPr lang="en-US" dirty="0"/>
          </a:p>
          <a:p>
            <a:pPr marL="0" indent="0">
              <a:buNone/>
            </a:pPr>
            <a:r>
              <a:rPr lang="en-US" dirty="0"/>
              <a:t>Paul encouraged the Corinthians to be of the “same mind” toward one another.</a:t>
            </a:r>
          </a:p>
          <a:p>
            <a:pPr marL="0" indent="0">
              <a:buNone/>
            </a:pPr>
            <a:r>
              <a:rPr lang="en-US" b="1" u="sng" dirty="0"/>
              <a:t>I Corinthians 1:10</a:t>
            </a:r>
          </a:p>
          <a:p>
            <a:pPr marL="0" indent="0">
              <a:buNone/>
            </a:pPr>
            <a:r>
              <a:rPr lang="en-US" dirty="0"/>
              <a:t>“be perfectly joined together in the same mind and in the same judgment.”</a:t>
            </a:r>
          </a:p>
        </p:txBody>
      </p:sp>
      <p:pic>
        <p:nvPicPr>
          <p:cNvPr id="10242" name="Picture 2" descr="Human brain houses diverse populations of neurons, new research shows ...">
            <a:extLst>
              <a:ext uri="{FF2B5EF4-FFF2-40B4-BE49-F238E27FC236}">
                <a16:creationId xmlns:a16="http://schemas.microsoft.com/office/drawing/2014/main" id="{96AC38F4-4A10-0409-66A4-BB6C585BC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378" y="3341168"/>
            <a:ext cx="3228622" cy="35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92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189D-08C6-2F1D-AC95-3148F944AE90}"/>
              </a:ext>
            </a:extLst>
          </p:cNvPr>
          <p:cNvSpPr>
            <a:spLocks noGrp="1"/>
          </p:cNvSpPr>
          <p:nvPr>
            <p:ph type="title"/>
          </p:nvPr>
        </p:nvSpPr>
        <p:spPr/>
        <p:txBody>
          <a:bodyPr>
            <a:normAutofit/>
          </a:bodyPr>
          <a:lstStyle/>
          <a:p>
            <a:r>
              <a:rPr lang="en-US" sz="7000" dirty="0"/>
              <a:t>Mindset of Jesus:	</a:t>
            </a:r>
          </a:p>
        </p:txBody>
      </p:sp>
      <p:sp>
        <p:nvSpPr>
          <p:cNvPr id="3" name="Content Placeholder 2">
            <a:extLst>
              <a:ext uri="{FF2B5EF4-FFF2-40B4-BE49-F238E27FC236}">
                <a16:creationId xmlns:a16="http://schemas.microsoft.com/office/drawing/2014/main" id="{AA82AD79-0D24-CB7F-800B-31E1A0CCFCC8}"/>
              </a:ext>
            </a:extLst>
          </p:cNvPr>
          <p:cNvSpPr>
            <a:spLocks noGrp="1"/>
          </p:cNvSpPr>
          <p:nvPr>
            <p:ph idx="1"/>
          </p:nvPr>
        </p:nvSpPr>
        <p:spPr/>
        <p:txBody>
          <a:bodyPr>
            <a:normAutofit/>
          </a:bodyPr>
          <a:lstStyle/>
          <a:p>
            <a:pPr marL="0" indent="0">
              <a:buNone/>
            </a:pPr>
            <a:r>
              <a:rPr lang="en-US" sz="3600" dirty="0"/>
              <a:t>Jesus’s mind was based on love, strength, and discipline to remain strong in the faith.</a:t>
            </a:r>
          </a:p>
        </p:txBody>
      </p:sp>
      <p:pic>
        <p:nvPicPr>
          <p:cNvPr id="11266" name="Picture 2" descr="Hearts Pictures, Images, Graphics - Page 5">
            <a:extLst>
              <a:ext uri="{FF2B5EF4-FFF2-40B4-BE49-F238E27FC236}">
                <a16:creationId xmlns:a16="http://schemas.microsoft.com/office/drawing/2014/main" id="{5872D567-3699-1013-EA49-2BD2A17CF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86" y="3429000"/>
            <a:ext cx="34115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6 Tips for Bigger, Stronger Arms | Muscle &amp; Fitness">
            <a:extLst>
              <a:ext uri="{FF2B5EF4-FFF2-40B4-BE49-F238E27FC236}">
                <a16:creationId xmlns:a16="http://schemas.microsoft.com/office/drawing/2014/main" id="{1931FF2A-A1FE-892F-3A2D-E62FC1A3E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624" y="4171329"/>
            <a:ext cx="4718756" cy="26866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0B26B9-8E8A-B410-BF6A-071E0273EDDB}"/>
              </a:ext>
            </a:extLst>
          </p:cNvPr>
          <p:cNvPicPr>
            <a:picLocks noChangeAspect="1"/>
          </p:cNvPicPr>
          <p:nvPr/>
        </p:nvPicPr>
        <p:blipFill>
          <a:blip r:embed="rId4"/>
          <a:stretch>
            <a:fillRect/>
          </a:stretch>
        </p:blipFill>
        <p:spPr>
          <a:xfrm>
            <a:off x="8297333" y="4171329"/>
            <a:ext cx="3894667" cy="2686671"/>
          </a:xfrm>
          <a:prstGeom prst="rect">
            <a:avLst/>
          </a:prstGeom>
        </p:spPr>
      </p:pic>
    </p:spTree>
    <p:extLst>
      <p:ext uri="{BB962C8B-B14F-4D97-AF65-F5344CB8AC3E}">
        <p14:creationId xmlns:p14="http://schemas.microsoft.com/office/powerpoint/2010/main" val="3497061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2D24-0D4D-F1FD-84C2-6C0837404217}"/>
              </a:ext>
            </a:extLst>
          </p:cNvPr>
          <p:cNvSpPr>
            <a:spLocks noGrp="1"/>
          </p:cNvSpPr>
          <p:nvPr>
            <p:ph type="title"/>
          </p:nvPr>
        </p:nvSpPr>
        <p:spPr/>
        <p:txBody>
          <a:bodyPr>
            <a:normAutofit/>
          </a:bodyPr>
          <a:lstStyle/>
          <a:p>
            <a:r>
              <a:rPr lang="en-US" sz="7000" dirty="0"/>
              <a:t>Moral Life of Jesus:</a:t>
            </a:r>
          </a:p>
        </p:txBody>
      </p:sp>
      <p:sp>
        <p:nvSpPr>
          <p:cNvPr id="3" name="Content Placeholder 2">
            <a:extLst>
              <a:ext uri="{FF2B5EF4-FFF2-40B4-BE49-F238E27FC236}">
                <a16:creationId xmlns:a16="http://schemas.microsoft.com/office/drawing/2014/main" id="{B0253BBC-A8EA-B14B-8716-01B2C88DC144}"/>
              </a:ext>
            </a:extLst>
          </p:cNvPr>
          <p:cNvSpPr>
            <a:spLocks noGrp="1"/>
          </p:cNvSpPr>
          <p:nvPr>
            <p:ph idx="1"/>
          </p:nvPr>
        </p:nvSpPr>
        <p:spPr>
          <a:xfrm>
            <a:off x="1225917" y="1642533"/>
            <a:ext cx="9316494" cy="3776133"/>
          </a:xfrm>
        </p:spPr>
        <p:txBody>
          <a:bodyPr>
            <a:normAutofit/>
          </a:bodyPr>
          <a:lstStyle/>
          <a:p>
            <a:pPr marL="0" indent="0">
              <a:buNone/>
            </a:pPr>
            <a:endParaRPr lang="en-US" dirty="0"/>
          </a:p>
          <a:p>
            <a:pPr marL="0" indent="0">
              <a:buNone/>
            </a:pPr>
            <a:r>
              <a:rPr lang="en-US" sz="3000" dirty="0"/>
              <a:t>We should seek the moral life of Jesus. Jesus is PERFECT and since there are none who are righteous (</a:t>
            </a:r>
            <a:r>
              <a:rPr lang="en-US" sz="3000" b="1" u="sng" dirty="0"/>
              <a:t>Romans 3:10</a:t>
            </a:r>
            <a:r>
              <a:rPr lang="en-US" sz="3000" dirty="0"/>
              <a:t>) we need help in order to get to Heaven. That help comes in the form of grace and mercy.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2290" name="Picture 2" descr="Sun Shining Behind the Clouds HD Wallpaper | Background Image ...">
            <a:extLst>
              <a:ext uri="{FF2B5EF4-FFF2-40B4-BE49-F238E27FC236}">
                <a16:creationId xmlns:a16="http://schemas.microsoft.com/office/drawing/2014/main" id="{24D93A3B-0EF4-375E-0D95-612928E4A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154" y="3530600"/>
            <a:ext cx="5746045" cy="323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5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E65D-48DB-28C7-02B5-2B4E0F009356}"/>
              </a:ext>
            </a:extLst>
          </p:cNvPr>
          <p:cNvSpPr>
            <a:spLocks noGrp="1"/>
          </p:cNvSpPr>
          <p:nvPr>
            <p:ph type="title"/>
          </p:nvPr>
        </p:nvSpPr>
        <p:spPr>
          <a:xfrm>
            <a:off x="1012839" y="201394"/>
            <a:ext cx="9720072" cy="1499616"/>
          </a:xfrm>
        </p:spPr>
        <p:txBody>
          <a:bodyPr>
            <a:normAutofit/>
          </a:bodyPr>
          <a:lstStyle/>
          <a:p>
            <a:r>
              <a:rPr lang="en-US" sz="7000" b="1" u="sng" dirty="0"/>
              <a:t>I Corinthians 15:33</a:t>
            </a:r>
          </a:p>
        </p:txBody>
      </p:sp>
      <p:sp>
        <p:nvSpPr>
          <p:cNvPr id="3" name="Content Placeholder 2">
            <a:extLst>
              <a:ext uri="{FF2B5EF4-FFF2-40B4-BE49-F238E27FC236}">
                <a16:creationId xmlns:a16="http://schemas.microsoft.com/office/drawing/2014/main" id="{D1CC1652-2AF8-4CBD-96AA-7006B319A165}"/>
              </a:ext>
            </a:extLst>
          </p:cNvPr>
          <p:cNvSpPr>
            <a:spLocks noGrp="1"/>
          </p:cNvSpPr>
          <p:nvPr>
            <p:ph idx="1"/>
          </p:nvPr>
        </p:nvSpPr>
        <p:spPr>
          <a:xfrm>
            <a:off x="838200" y="1701009"/>
            <a:ext cx="10515600" cy="4791865"/>
          </a:xfrm>
        </p:spPr>
        <p:txBody>
          <a:bodyPr/>
          <a:lstStyle/>
          <a:p>
            <a:pPr marL="0" indent="0">
              <a:buNone/>
            </a:pPr>
            <a:r>
              <a:rPr lang="en-US" sz="3000" dirty="0"/>
              <a:t>“Do not be deceived: ‘Evil company corrupts good habits.’”</a:t>
            </a:r>
          </a:p>
          <a:p>
            <a:pPr marL="0" indent="0">
              <a:buNone/>
            </a:pPr>
            <a:r>
              <a:rPr lang="en-US" sz="3000" dirty="0"/>
              <a:t>If I don’t want to do bad, then I need to stay away from bad things.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3000" dirty="0"/>
              <a:t>If I want to be good, then I need to stay close to good things.</a:t>
            </a:r>
          </a:p>
        </p:txBody>
      </p:sp>
      <p:pic>
        <p:nvPicPr>
          <p:cNvPr id="17410" name="Picture 2" descr="1,047 Bad Friendship Stock Vectors, Images &amp; Vector Art | Shutterstock">
            <a:extLst>
              <a:ext uri="{FF2B5EF4-FFF2-40B4-BE49-F238E27FC236}">
                <a16:creationId xmlns:a16="http://schemas.microsoft.com/office/drawing/2014/main" id="{B4EC3837-5909-0D81-0A28-A1F950D6A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2763441"/>
            <a:ext cx="29718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7F72-27B7-E2E2-90A0-98D368073011}"/>
              </a:ext>
            </a:extLst>
          </p:cNvPr>
          <p:cNvSpPr>
            <a:spLocks noGrp="1"/>
          </p:cNvSpPr>
          <p:nvPr>
            <p:ph type="title"/>
          </p:nvPr>
        </p:nvSpPr>
        <p:spPr>
          <a:xfrm>
            <a:off x="838200" y="365125"/>
            <a:ext cx="10515600" cy="3529542"/>
          </a:xfrm>
        </p:spPr>
        <p:txBody>
          <a:bodyPr>
            <a:normAutofit/>
          </a:bodyPr>
          <a:lstStyle/>
          <a:p>
            <a:r>
              <a:rPr lang="en-US" dirty="0"/>
              <a:t>If you want to remain faithful to the Lord, then you should be sure that your closest friends share your goals of living a pure, moral life before God.</a:t>
            </a:r>
          </a:p>
        </p:txBody>
      </p:sp>
      <p:pic>
        <p:nvPicPr>
          <p:cNvPr id="16386" name="Picture 2" descr="Silhouette Of A Man With Hands On Hips Stock Image - Image of cutout ...">
            <a:extLst>
              <a:ext uri="{FF2B5EF4-FFF2-40B4-BE49-F238E27FC236}">
                <a16:creationId xmlns:a16="http://schemas.microsoft.com/office/drawing/2014/main" id="{7AFD75E6-5B74-80B8-726A-401422CEB6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666" y="2766455"/>
            <a:ext cx="6141155" cy="409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84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8668-44EA-BFEE-D733-EE6679191C17}"/>
              </a:ext>
            </a:extLst>
          </p:cNvPr>
          <p:cNvSpPr>
            <a:spLocks noGrp="1"/>
          </p:cNvSpPr>
          <p:nvPr>
            <p:ph type="title"/>
          </p:nvPr>
        </p:nvSpPr>
        <p:spPr/>
        <p:txBody>
          <a:bodyPr>
            <a:normAutofit/>
          </a:bodyPr>
          <a:lstStyle/>
          <a:p>
            <a:r>
              <a:rPr lang="en-US" sz="7000" dirty="0"/>
              <a:t>Mutual Help of Jesus:</a:t>
            </a:r>
          </a:p>
        </p:txBody>
      </p:sp>
      <p:sp>
        <p:nvSpPr>
          <p:cNvPr id="3" name="Content Placeholder 2">
            <a:extLst>
              <a:ext uri="{FF2B5EF4-FFF2-40B4-BE49-F238E27FC236}">
                <a16:creationId xmlns:a16="http://schemas.microsoft.com/office/drawing/2014/main" id="{963B202A-BA27-2EBE-D9CF-86BC4BB32F17}"/>
              </a:ext>
            </a:extLst>
          </p:cNvPr>
          <p:cNvSpPr>
            <a:spLocks noGrp="1"/>
          </p:cNvSpPr>
          <p:nvPr>
            <p:ph idx="1"/>
          </p:nvPr>
        </p:nvSpPr>
        <p:spPr/>
        <p:txBody>
          <a:bodyPr/>
          <a:lstStyle/>
          <a:p>
            <a:pPr marL="0" indent="0">
              <a:buNone/>
            </a:pPr>
            <a:r>
              <a:rPr lang="en-US" sz="3000" dirty="0"/>
              <a:t>We can ask for the help of Jesus by praying. </a:t>
            </a:r>
          </a:p>
          <a:p>
            <a:pPr marL="0" indent="0">
              <a:buNone/>
            </a:pPr>
            <a:r>
              <a:rPr lang="en-US" sz="3000" dirty="0"/>
              <a:t>We also must surround ourselves with Christian friends who will help us along our life. (</a:t>
            </a:r>
            <a:r>
              <a:rPr lang="en-US" sz="3000" b="1" u="sng" dirty="0"/>
              <a:t>1 Peter 4:10</a:t>
            </a:r>
            <a:r>
              <a:rPr lang="en-US" sz="3000" dirty="0"/>
              <a:t>)</a:t>
            </a:r>
          </a:p>
          <a:p>
            <a:pPr marL="0" indent="0">
              <a:buNone/>
            </a:pPr>
            <a:endParaRPr lang="en-US" dirty="0"/>
          </a:p>
        </p:txBody>
      </p:sp>
      <p:pic>
        <p:nvPicPr>
          <p:cNvPr id="15362" name="Picture 2" descr="The Power of Prayer | Self-Help Books">
            <a:extLst>
              <a:ext uri="{FF2B5EF4-FFF2-40B4-BE49-F238E27FC236}">
                <a16:creationId xmlns:a16="http://schemas.microsoft.com/office/drawing/2014/main" id="{4D713142-26E5-F59C-57B8-25330E42C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176" y="3429000"/>
            <a:ext cx="3244780" cy="332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1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51D6-0578-FBE9-66FB-51C4B1CF1B74}"/>
              </a:ext>
            </a:extLst>
          </p:cNvPr>
          <p:cNvSpPr>
            <a:spLocks noGrp="1"/>
          </p:cNvSpPr>
          <p:nvPr>
            <p:ph type="title"/>
          </p:nvPr>
        </p:nvSpPr>
        <p:spPr/>
        <p:txBody>
          <a:bodyPr/>
          <a:lstStyle/>
          <a:p>
            <a:r>
              <a:rPr lang="en-US" dirty="0"/>
              <a:t>Peter didn’t talk to the right people. Therefore, he denied Jesus 3 TIMES!!! </a:t>
            </a:r>
          </a:p>
        </p:txBody>
      </p:sp>
      <p:sp>
        <p:nvSpPr>
          <p:cNvPr id="3" name="Content Placeholder 2">
            <a:extLst>
              <a:ext uri="{FF2B5EF4-FFF2-40B4-BE49-F238E27FC236}">
                <a16:creationId xmlns:a16="http://schemas.microsoft.com/office/drawing/2014/main" id="{9D189DD2-FBC2-32C2-862F-CF67642B585D}"/>
              </a:ext>
            </a:extLst>
          </p:cNvPr>
          <p:cNvSpPr>
            <a:spLocks noGrp="1"/>
          </p:cNvSpPr>
          <p:nvPr>
            <p:ph idx="1"/>
          </p:nvPr>
        </p:nvSpPr>
        <p:spPr/>
        <p:txBody>
          <a:bodyPr>
            <a:normAutofit/>
          </a:bodyPr>
          <a:lstStyle/>
          <a:p>
            <a:pPr marL="0" indent="0">
              <a:buNone/>
            </a:pPr>
            <a:r>
              <a:rPr lang="en-US" sz="3000" dirty="0"/>
              <a:t>If we pick the right friends and people we will stay Christians and always be with God.</a:t>
            </a:r>
          </a:p>
          <a:p>
            <a:pPr marL="0" indent="0">
              <a:buNone/>
            </a:pPr>
            <a:r>
              <a:rPr lang="en-US" sz="3000" dirty="0"/>
              <a:t>But, if we surround ourselves with bad people who don’t believe and who disobey Him, we turn out that way, too.</a:t>
            </a:r>
          </a:p>
          <a:p>
            <a:pPr marL="0" indent="0">
              <a:buNone/>
            </a:pPr>
            <a:endParaRPr lang="en-US" sz="3000" dirty="0"/>
          </a:p>
        </p:txBody>
      </p:sp>
      <p:pic>
        <p:nvPicPr>
          <p:cNvPr id="14338" name="Picture 2" descr="See the source image">
            <a:extLst>
              <a:ext uri="{FF2B5EF4-FFF2-40B4-BE49-F238E27FC236}">
                <a16:creationId xmlns:a16="http://schemas.microsoft.com/office/drawing/2014/main" id="{E65B90F2-D954-9604-65E6-9CEE7488B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733" y="4312356"/>
            <a:ext cx="3810000" cy="254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8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28D4-4B5A-4E6C-E055-3714C04C0FD8}"/>
              </a:ext>
            </a:extLst>
          </p:cNvPr>
          <p:cNvSpPr>
            <a:spLocks noGrp="1"/>
          </p:cNvSpPr>
          <p:nvPr>
            <p:ph type="title"/>
          </p:nvPr>
        </p:nvSpPr>
        <p:spPr>
          <a:xfrm>
            <a:off x="838200" y="365125"/>
            <a:ext cx="10515600" cy="1678164"/>
          </a:xfrm>
        </p:spPr>
        <p:txBody>
          <a:bodyPr>
            <a:normAutofit fontScale="90000"/>
          </a:bodyPr>
          <a:lstStyle/>
          <a:p>
            <a:r>
              <a:rPr lang="en-US" dirty="0"/>
              <a:t>Picking Godly friendships won’t change the way you believe for SURE. But, it will help determine your walk with God.</a:t>
            </a:r>
          </a:p>
        </p:txBody>
      </p:sp>
      <p:pic>
        <p:nvPicPr>
          <p:cNvPr id="13314" name="Picture 2" descr="21.5% of Non-Christians Say Coronavirus Pandemic Has Led Them to Start ...">
            <a:extLst>
              <a:ext uri="{FF2B5EF4-FFF2-40B4-BE49-F238E27FC236}">
                <a16:creationId xmlns:a16="http://schemas.microsoft.com/office/drawing/2014/main" id="{CA947FA0-DE2F-52ED-566E-7D884A45F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951" y="2579999"/>
            <a:ext cx="4571649" cy="350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51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F0F6-7A93-69F5-D691-84126483838A}"/>
              </a:ext>
            </a:extLst>
          </p:cNvPr>
          <p:cNvSpPr>
            <a:spLocks noGrp="1"/>
          </p:cNvSpPr>
          <p:nvPr>
            <p:ph type="title"/>
          </p:nvPr>
        </p:nvSpPr>
        <p:spPr/>
        <p:txBody>
          <a:bodyPr/>
          <a:lstStyle/>
          <a:p>
            <a:r>
              <a:rPr lang="en-US" dirty="0"/>
              <a:t>Who do YOU choose?</a:t>
            </a:r>
          </a:p>
        </p:txBody>
      </p:sp>
      <p:sp>
        <p:nvSpPr>
          <p:cNvPr id="3" name="Content Placeholder 2">
            <a:extLst>
              <a:ext uri="{FF2B5EF4-FFF2-40B4-BE49-F238E27FC236}">
                <a16:creationId xmlns:a16="http://schemas.microsoft.com/office/drawing/2014/main" id="{3B05170A-4BB2-2E4A-39EA-1245BA164763}"/>
              </a:ext>
            </a:extLst>
          </p:cNvPr>
          <p:cNvSpPr>
            <a:spLocks noGrp="1"/>
          </p:cNvSpPr>
          <p:nvPr>
            <p:ph idx="1"/>
          </p:nvPr>
        </p:nvSpPr>
        <p:spPr>
          <a:xfrm>
            <a:off x="838199" y="3872089"/>
            <a:ext cx="9637889" cy="2304873"/>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dirty="0"/>
              <a:t>               </a:t>
            </a:r>
            <a:r>
              <a:rPr lang="en-US" sz="7000" dirty="0"/>
              <a:t> </a:t>
            </a:r>
            <a:r>
              <a:rPr lang="en-US" dirty="0"/>
              <a:t>                             </a:t>
            </a:r>
          </a:p>
          <a:p>
            <a:pPr marL="0" indent="0">
              <a:buNone/>
            </a:pPr>
            <a:r>
              <a:rPr lang="en-US" sz="12300" dirty="0"/>
              <a:t>        Jesus?                             or                             Earth?</a:t>
            </a:r>
          </a:p>
        </p:txBody>
      </p:sp>
      <p:pic>
        <p:nvPicPr>
          <p:cNvPr id="1032" name="Picture 8" descr="Jesus Drawing Cartoon at PaintingValley.com | Explore collection of ...">
            <a:extLst>
              <a:ext uri="{FF2B5EF4-FFF2-40B4-BE49-F238E27FC236}">
                <a16:creationId xmlns:a16="http://schemas.microsoft.com/office/drawing/2014/main" id="{289E33D1-7419-77F3-9B87-29CE89AE6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52" y="2709333"/>
            <a:ext cx="2898069" cy="28980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toon earth c4d">
            <a:extLst>
              <a:ext uri="{FF2B5EF4-FFF2-40B4-BE49-F238E27FC236}">
                <a16:creationId xmlns:a16="http://schemas.microsoft.com/office/drawing/2014/main" id="{B8892CF5-E9C3-F353-886B-C57B24347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978" y="2103968"/>
            <a:ext cx="3643488" cy="364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6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1F04-ECC9-9038-92BD-7E3E871C152D}"/>
              </a:ext>
            </a:extLst>
          </p:cNvPr>
          <p:cNvSpPr>
            <a:spLocks noGrp="1"/>
          </p:cNvSpPr>
          <p:nvPr>
            <p:ph type="title"/>
          </p:nvPr>
        </p:nvSpPr>
        <p:spPr>
          <a:xfrm>
            <a:off x="838200" y="1227314"/>
            <a:ext cx="10515600" cy="1325563"/>
          </a:xfrm>
        </p:spPr>
        <p:txBody>
          <a:bodyPr>
            <a:normAutofit fontScale="90000"/>
          </a:bodyPr>
          <a:lstStyle/>
          <a:p>
            <a:r>
              <a:rPr lang="en-US" dirty="0"/>
              <a:t>In James 4:4, “Do you not know that friendship with the world is enmity with God? Whoever therefore wants to be A friend of the world makes himself an enemy of God.”</a:t>
            </a:r>
          </a:p>
        </p:txBody>
      </p:sp>
      <p:pic>
        <p:nvPicPr>
          <p:cNvPr id="2050" name="Picture 2" descr="Person Hugging Earth Photos and Premium High Res Pictures - Getty Images">
            <a:extLst>
              <a:ext uri="{FF2B5EF4-FFF2-40B4-BE49-F238E27FC236}">
                <a16:creationId xmlns:a16="http://schemas.microsoft.com/office/drawing/2014/main" id="{F4A7EA7A-35E4-278A-64F4-A8923A267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839" y="3151188"/>
            <a:ext cx="5143500"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99B09F1-1A9C-3B14-03FA-F2F5B52A1ED3}"/>
                  </a:ext>
                </a:extLst>
              </p14:cNvPr>
              <p14:cNvContentPartPr/>
              <p14:nvPr/>
            </p14:nvContentPartPr>
            <p14:xfrm>
              <a:off x="6246000" y="3000240"/>
              <a:ext cx="5502240" cy="3855240"/>
            </p14:xfrm>
          </p:contentPart>
        </mc:Choice>
        <mc:Fallback xmlns="">
          <p:pic>
            <p:nvPicPr>
              <p:cNvPr id="4" name="Ink 3">
                <a:extLst>
                  <a:ext uri="{FF2B5EF4-FFF2-40B4-BE49-F238E27FC236}">
                    <a16:creationId xmlns:a16="http://schemas.microsoft.com/office/drawing/2014/main" id="{299B09F1-1A9C-3B14-03FA-F2F5B52A1ED3}"/>
                  </a:ext>
                </a:extLst>
              </p:cNvPr>
              <p:cNvPicPr/>
              <p:nvPr/>
            </p:nvPicPr>
            <p:blipFill>
              <a:blip r:embed="rId4"/>
              <a:stretch>
                <a:fillRect/>
              </a:stretch>
            </p:blipFill>
            <p:spPr>
              <a:xfrm>
                <a:off x="6236640" y="2990880"/>
                <a:ext cx="5520960" cy="3873960"/>
              </a:xfrm>
              <a:prstGeom prst="rect">
                <a:avLst/>
              </a:prstGeom>
            </p:spPr>
          </p:pic>
        </mc:Fallback>
      </mc:AlternateContent>
    </p:spTree>
    <p:extLst>
      <p:ext uri="{BB962C8B-B14F-4D97-AF65-F5344CB8AC3E}">
        <p14:creationId xmlns:p14="http://schemas.microsoft.com/office/powerpoint/2010/main" val="129854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1E6A-85E4-0361-1B7A-A491D7CA3CFF}"/>
              </a:ext>
            </a:extLst>
          </p:cNvPr>
          <p:cNvSpPr>
            <a:spLocks noGrp="1"/>
          </p:cNvSpPr>
          <p:nvPr>
            <p:ph type="title"/>
          </p:nvPr>
        </p:nvSpPr>
        <p:spPr>
          <a:xfrm>
            <a:off x="2850275" y="2786549"/>
            <a:ext cx="6654969" cy="1499616"/>
          </a:xfrm>
        </p:spPr>
        <p:txBody>
          <a:bodyPr>
            <a:noAutofit/>
          </a:bodyPr>
          <a:lstStyle/>
          <a:p>
            <a:r>
              <a:rPr lang="en-US" sz="20000" dirty="0"/>
              <a:t>CHOOSE WISELY!</a:t>
            </a:r>
          </a:p>
        </p:txBody>
      </p:sp>
    </p:spTree>
    <p:extLst>
      <p:ext uri="{BB962C8B-B14F-4D97-AF65-F5344CB8AC3E}">
        <p14:creationId xmlns:p14="http://schemas.microsoft.com/office/powerpoint/2010/main" val="284488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550D9-4213-074C-59C5-7AEF91EA7830}"/>
              </a:ext>
            </a:extLst>
          </p:cNvPr>
          <p:cNvSpPr>
            <a:spLocks noGrp="1"/>
          </p:cNvSpPr>
          <p:nvPr>
            <p:ph type="title"/>
          </p:nvPr>
        </p:nvSpPr>
        <p:spPr>
          <a:xfrm>
            <a:off x="1024128" y="355360"/>
            <a:ext cx="9720072" cy="1499616"/>
          </a:xfrm>
        </p:spPr>
        <p:txBody>
          <a:bodyPr>
            <a:normAutofit fontScale="90000"/>
          </a:bodyPr>
          <a:lstStyle/>
          <a:p>
            <a:r>
              <a:rPr lang="en-US" dirty="0"/>
              <a:t>Enmity means, someone hostile or an enemy. It is only used four times in the New Testament.</a:t>
            </a:r>
          </a:p>
        </p:txBody>
      </p:sp>
      <p:sp>
        <p:nvSpPr>
          <p:cNvPr id="3" name="Content Placeholder 2">
            <a:extLst>
              <a:ext uri="{FF2B5EF4-FFF2-40B4-BE49-F238E27FC236}">
                <a16:creationId xmlns:a16="http://schemas.microsoft.com/office/drawing/2014/main" id="{BCD373E2-57B7-756D-44B3-22038750C247}"/>
              </a:ext>
            </a:extLst>
          </p:cNvPr>
          <p:cNvSpPr>
            <a:spLocks noGrp="1"/>
          </p:cNvSpPr>
          <p:nvPr>
            <p:ph idx="1"/>
          </p:nvPr>
        </p:nvSpPr>
        <p:spPr/>
        <p:txBody>
          <a:bodyPr>
            <a:normAutofit/>
          </a:bodyPr>
          <a:lstStyle/>
          <a:p>
            <a:pPr marL="0" indent="0">
              <a:buNone/>
            </a:pPr>
            <a:r>
              <a:rPr lang="en-US" sz="3600" dirty="0"/>
              <a:t>Luke 23:12</a:t>
            </a:r>
          </a:p>
          <a:p>
            <a:pPr marL="0" indent="0">
              <a:buNone/>
            </a:pPr>
            <a:r>
              <a:rPr lang="en-US" sz="3600" dirty="0"/>
              <a:t>Romans 8:7</a:t>
            </a:r>
          </a:p>
          <a:p>
            <a:pPr marL="0" indent="0">
              <a:buNone/>
            </a:pPr>
            <a:r>
              <a:rPr lang="en-US" sz="3600" dirty="0"/>
              <a:t>Galatians 5:20</a:t>
            </a:r>
          </a:p>
          <a:p>
            <a:pPr marL="0" indent="0">
              <a:buNone/>
            </a:pPr>
            <a:r>
              <a:rPr lang="en-US" sz="3600" dirty="0"/>
              <a:t>Ephesians 2:15-16</a:t>
            </a:r>
          </a:p>
        </p:txBody>
      </p:sp>
      <p:pic>
        <p:nvPicPr>
          <p:cNvPr id="3074" name="Picture 2" descr="Clipart Panda - Free Clipart Images">
            <a:extLst>
              <a:ext uri="{FF2B5EF4-FFF2-40B4-BE49-F238E27FC236}">
                <a16:creationId xmlns:a16="http://schemas.microsoft.com/office/drawing/2014/main" id="{84FC8229-72FC-C6F3-5E7E-F1EC85E8B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918" y="1854976"/>
            <a:ext cx="5244343" cy="458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4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C08E-00B5-CEBD-689B-F8AC9D4EABFE}"/>
              </a:ext>
            </a:extLst>
          </p:cNvPr>
          <p:cNvSpPr>
            <a:spLocks noGrp="1"/>
          </p:cNvSpPr>
          <p:nvPr>
            <p:ph type="title"/>
          </p:nvPr>
        </p:nvSpPr>
        <p:spPr>
          <a:xfrm>
            <a:off x="1024128" y="227810"/>
            <a:ext cx="9720072" cy="1499616"/>
          </a:xfrm>
        </p:spPr>
        <p:txBody>
          <a:bodyPr>
            <a:normAutofit/>
          </a:bodyPr>
          <a:lstStyle/>
          <a:p>
            <a:r>
              <a:rPr lang="en-US" sz="6000" dirty="0"/>
              <a:t>Choose your friends wisely because:</a:t>
            </a:r>
          </a:p>
        </p:txBody>
      </p:sp>
      <p:sp>
        <p:nvSpPr>
          <p:cNvPr id="3" name="Content Placeholder 2">
            <a:extLst>
              <a:ext uri="{FF2B5EF4-FFF2-40B4-BE49-F238E27FC236}">
                <a16:creationId xmlns:a16="http://schemas.microsoft.com/office/drawing/2014/main" id="{BF27BD84-7429-0312-CA2C-CEDA4D525934}"/>
              </a:ext>
            </a:extLst>
          </p:cNvPr>
          <p:cNvSpPr>
            <a:spLocks noGrp="1"/>
          </p:cNvSpPr>
          <p:nvPr>
            <p:ph idx="1"/>
          </p:nvPr>
        </p:nvSpPr>
        <p:spPr>
          <a:xfrm>
            <a:off x="1024127" y="1574799"/>
            <a:ext cx="9720073" cy="4023360"/>
          </a:xfrm>
        </p:spPr>
        <p:txBody>
          <a:bodyPr>
            <a:normAutofit/>
          </a:bodyPr>
          <a:lstStyle/>
          <a:p>
            <a:r>
              <a:rPr lang="en-US" sz="3200" dirty="0"/>
              <a:t>Your closest  friends will be there for you all the time.</a:t>
            </a:r>
          </a:p>
          <a:p>
            <a:r>
              <a:rPr lang="en-US" sz="3200" dirty="0"/>
              <a:t>Peer pressure is said to be the strongest influence shaping the lives of young people.</a:t>
            </a:r>
          </a:p>
          <a:p>
            <a:r>
              <a:rPr lang="en-US" sz="3200" dirty="0"/>
              <a:t>Friends will influence your life more than anyone outside your family group.</a:t>
            </a:r>
          </a:p>
        </p:txBody>
      </p:sp>
      <p:pic>
        <p:nvPicPr>
          <p:cNvPr id="4098" name="Picture 2" descr="Câlin Collectif GIF - Friends Hug Hold - Discover &amp; Share GIFs">
            <a:extLst>
              <a:ext uri="{FF2B5EF4-FFF2-40B4-BE49-F238E27FC236}">
                <a16:creationId xmlns:a16="http://schemas.microsoft.com/office/drawing/2014/main" id="{3FFBD2C2-DD4B-1815-DC1C-33FA181E3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668" y="3795890"/>
            <a:ext cx="3674532" cy="306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32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lp available if you want to quit smoking | nidirect">
            <a:extLst>
              <a:ext uri="{FF2B5EF4-FFF2-40B4-BE49-F238E27FC236}">
                <a16:creationId xmlns:a16="http://schemas.microsoft.com/office/drawing/2014/main" id="{32386A70-5ABE-F11B-67C0-17F58D1EA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2" y="138288"/>
            <a:ext cx="3053645" cy="30536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AA749D-1449-43B9-A99C-7DAA180DF44C}"/>
              </a:ext>
            </a:extLst>
          </p:cNvPr>
          <p:cNvSpPr>
            <a:spLocks noGrp="1"/>
          </p:cNvSpPr>
          <p:nvPr>
            <p:ph type="title"/>
          </p:nvPr>
        </p:nvSpPr>
        <p:spPr/>
        <p:txBody>
          <a:bodyPr>
            <a:normAutofit/>
          </a:bodyPr>
          <a:lstStyle/>
          <a:p>
            <a:r>
              <a:rPr lang="en-US" sz="7000" dirty="0"/>
              <a:t>Staggering statistics:  </a:t>
            </a:r>
          </a:p>
        </p:txBody>
      </p:sp>
      <p:sp>
        <p:nvSpPr>
          <p:cNvPr id="3" name="Content Placeholder 2">
            <a:extLst>
              <a:ext uri="{FF2B5EF4-FFF2-40B4-BE49-F238E27FC236}">
                <a16:creationId xmlns:a16="http://schemas.microsoft.com/office/drawing/2014/main" id="{FD4BEE7A-154E-1C78-22CB-17254E7BEC83}"/>
              </a:ext>
            </a:extLst>
          </p:cNvPr>
          <p:cNvSpPr>
            <a:spLocks noGrp="1"/>
          </p:cNvSpPr>
          <p:nvPr>
            <p:ph idx="1"/>
          </p:nvPr>
        </p:nvSpPr>
        <p:spPr>
          <a:xfrm>
            <a:off x="685461" y="2373715"/>
            <a:ext cx="8819783" cy="4023360"/>
          </a:xfrm>
        </p:spPr>
        <p:txBody>
          <a:bodyPr>
            <a:normAutofit/>
          </a:bodyPr>
          <a:lstStyle/>
          <a:p>
            <a:r>
              <a:rPr lang="en-US" sz="3600" dirty="0"/>
              <a:t>29% of middle and high school students drink alcoholic  beverages</a:t>
            </a:r>
          </a:p>
          <a:p>
            <a:r>
              <a:rPr lang="en-US" sz="3600" dirty="0"/>
              <a:t>3,500 students die from drinking every year</a:t>
            </a:r>
          </a:p>
          <a:p>
            <a:r>
              <a:rPr lang="en-US" sz="3600" dirty="0"/>
              <a:t>Half of high school students have used drugs</a:t>
            </a:r>
          </a:p>
          <a:p>
            <a:r>
              <a:rPr lang="en-US" sz="3600" dirty="0"/>
              <a:t>40% have used cigarettes</a:t>
            </a:r>
          </a:p>
          <a:p>
            <a:r>
              <a:rPr lang="en-US" sz="3600" dirty="0"/>
              <a:t>24.6% of teens (ages 14-15) already drink</a:t>
            </a:r>
          </a:p>
        </p:txBody>
      </p:sp>
    </p:spTree>
    <p:extLst>
      <p:ext uri="{BB962C8B-B14F-4D97-AF65-F5344CB8AC3E}">
        <p14:creationId xmlns:p14="http://schemas.microsoft.com/office/powerpoint/2010/main" val="69607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5BB8-96D1-7145-E4EC-AC88BC458255}"/>
              </a:ext>
            </a:extLst>
          </p:cNvPr>
          <p:cNvSpPr>
            <a:spLocks noGrp="1"/>
          </p:cNvSpPr>
          <p:nvPr>
            <p:ph type="title"/>
          </p:nvPr>
        </p:nvSpPr>
        <p:spPr>
          <a:xfrm>
            <a:off x="1024127" y="348148"/>
            <a:ext cx="9720072" cy="1729007"/>
          </a:xfrm>
        </p:spPr>
        <p:txBody>
          <a:bodyPr>
            <a:normAutofit fontScale="90000"/>
          </a:bodyPr>
          <a:lstStyle/>
          <a:p>
            <a:r>
              <a:rPr lang="en-US" dirty="0"/>
              <a:t>If Peter had chosen the people he was around more wisely, he might not have denied knowing Jesus.</a:t>
            </a:r>
          </a:p>
        </p:txBody>
      </p:sp>
      <p:sp>
        <p:nvSpPr>
          <p:cNvPr id="3" name="Content Placeholder 2">
            <a:extLst>
              <a:ext uri="{FF2B5EF4-FFF2-40B4-BE49-F238E27FC236}">
                <a16:creationId xmlns:a16="http://schemas.microsoft.com/office/drawing/2014/main" id="{4D3BFA2A-3164-9EFB-7DCB-7D4F96EDEF39}"/>
              </a:ext>
            </a:extLst>
          </p:cNvPr>
          <p:cNvSpPr>
            <a:spLocks noGrp="1"/>
          </p:cNvSpPr>
          <p:nvPr>
            <p:ph idx="1"/>
          </p:nvPr>
        </p:nvSpPr>
        <p:spPr>
          <a:xfrm>
            <a:off x="1024127" y="2077154"/>
            <a:ext cx="9720073" cy="3893539"/>
          </a:xfrm>
        </p:spPr>
        <p:txBody>
          <a:bodyPr/>
          <a:lstStyle/>
          <a:p>
            <a:pPr marL="0" indent="0">
              <a:buNone/>
            </a:pPr>
            <a:r>
              <a:rPr lang="en-US" dirty="0"/>
              <a:t>Luke 22:33 – Peter told Jesus that he was willing to die for Him.</a:t>
            </a:r>
          </a:p>
          <a:p>
            <a:pPr marL="0" indent="0">
              <a:buNone/>
            </a:pPr>
            <a:r>
              <a:rPr lang="en-US" dirty="0"/>
              <a:t>Luke 22:55-57 – A servant girl asked Peter if he knew Jesus and Peter said, “Woman, I do not know Him.”</a:t>
            </a:r>
          </a:p>
          <a:p>
            <a:pPr marL="0" indent="0">
              <a:buNone/>
            </a:pPr>
            <a:r>
              <a:rPr lang="en-US" dirty="0"/>
              <a:t>Luke 22:58 – Someone else saw Peter and asked him the same question Peter said no once again.</a:t>
            </a:r>
          </a:p>
          <a:p>
            <a:pPr marL="0" indent="0">
              <a:buNone/>
            </a:pPr>
            <a:r>
              <a:rPr lang="en-US" dirty="0"/>
              <a:t>Luke 22:59 – Another person asked again. Peter for the third time, said no.</a:t>
            </a:r>
          </a:p>
        </p:txBody>
      </p:sp>
      <p:pic>
        <p:nvPicPr>
          <p:cNvPr id="6146" name="Picture 2" descr="Peter Denies Jesus and the Trials of Jesus | Peter denies jesus, Jesus ...">
            <a:extLst>
              <a:ext uri="{FF2B5EF4-FFF2-40B4-BE49-F238E27FC236}">
                <a16:creationId xmlns:a16="http://schemas.microsoft.com/office/drawing/2014/main" id="{61EF647A-1A0C-D0E1-F7B0-E4E41A4FE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667" y="4639732"/>
            <a:ext cx="3515465" cy="20984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ee People Talking, Download Free People Talking png images, Free ...">
            <a:extLst>
              <a:ext uri="{FF2B5EF4-FFF2-40B4-BE49-F238E27FC236}">
                <a16:creationId xmlns:a16="http://schemas.microsoft.com/office/drawing/2014/main" id="{D49DAC30-9285-09B7-15E5-1547A285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134" y="4521200"/>
            <a:ext cx="3115733"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3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E1F6-720E-5A02-A72B-952ED0483218}"/>
              </a:ext>
            </a:extLst>
          </p:cNvPr>
          <p:cNvSpPr>
            <a:spLocks noGrp="1"/>
          </p:cNvSpPr>
          <p:nvPr>
            <p:ph type="title"/>
          </p:nvPr>
        </p:nvSpPr>
        <p:spPr>
          <a:xfrm>
            <a:off x="1024128" y="385854"/>
            <a:ext cx="9720072" cy="1499616"/>
          </a:xfrm>
        </p:spPr>
        <p:txBody>
          <a:bodyPr>
            <a:normAutofit/>
          </a:bodyPr>
          <a:lstStyle/>
          <a:p>
            <a:r>
              <a:rPr lang="en-US" sz="7000" dirty="0"/>
              <a:t>Peter later redeemed himself.</a:t>
            </a:r>
          </a:p>
        </p:txBody>
      </p:sp>
      <p:sp>
        <p:nvSpPr>
          <p:cNvPr id="3" name="Content Placeholder 2">
            <a:extLst>
              <a:ext uri="{FF2B5EF4-FFF2-40B4-BE49-F238E27FC236}">
                <a16:creationId xmlns:a16="http://schemas.microsoft.com/office/drawing/2014/main" id="{D23D547D-643C-30FA-4C3A-D21619CDA81A}"/>
              </a:ext>
            </a:extLst>
          </p:cNvPr>
          <p:cNvSpPr>
            <a:spLocks noGrp="1"/>
          </p:cNvSpPr>
          <p:nvPr>
            <p:ph idx="1"/>
          </p:nvPr>
        </p:nvSpPr>
        <p:spPr>
          <a:xfrm>
            <a:off x="1024128" y="1698978"/>
            <a:ext cx="9914804" cy="4023360"/>
          </a:xfrm>
        </p:spPr>
        <p:txBody>
          <a:bodyPr>
            <a:normAutofit/>
          </a:bodyPr>
          <a:lstStyle/>
          <a:p>
            <a:pPr marL="0" indent="0">
              <a:buNone/>
            </a:pPr>
            <a:r>
              <a:rPr lang="en-US" sz="3000" dirty="0"/>
              <a:t>Acts 2 – Peter preached the first gospel sermon</a:t>
            </a:r>
          </a:p>
          <a:p>
            <a:pPr marL="0" indent="0">
              <a:buNone/>
            </a:pPr>
            <a:r>
              <a:rPr lang="en-US" sz="3000" dirty="0"/>
              <a:t>Matthew 16:17-19 – Jesus tells Peter that He will give Peter the keys of the kingdom of Heaven.</a:t>
            </a:r>
          </a:p>
        </p:txBody>
      </p:sp>
      <p:pic>
        <p:nvPicPr>
          <p:cNvPr id="7172" name="Picture 4" descr="person handing keys, broker, buy, customers, dealer, estate, give ...">
            <a:extLst>
              <a:ext uri="{FF2B5EF4-FFF2-40B4-BE49-F238E27FC236}">
                <a16:creationId xmlns:a16="http://schemas.microsoft.com/office/drawing/2014/main" id="{3E4696E3-F2C4-6B8A-90E1-E97BCA4BD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6441" y="3201294"/>
            <a:ext cx="5169958" cy="343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6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F5DDF-4E9D-E815-F23B-14F3D5C3F751}"/>
              </a:ext>
            </a:extLst>
          </p:cNvPr>
          <p:cNvSpPr>
            <a:spLocks noGrp="1"/>
          </p:cNvSpPr>
          <p:nvPr>
            <p:ph type="title"/>
          </p:nvPr>
        </p:nvSpPr>
        <p:spPr/>
        <p:txBody>
          <a:bodyPr>
            <a:normAutofit/>
          </a:bodyPr>
          <a:lstStyle/>
          <a:p>
            <a:r>
              <a:rPr lang="en-US" sz="7000" dirty="0"/>
              <a:t>Picking Godly Friendships:</a:t>
            </a:r>
          </a:p>
        </p:txBody>
      </p:sp>
      <p:sp>
        <p:nvSpPr>
          <p:cNvPr id="3" name="Content Placeholder 2">
            <a:extLst>
              <a:ext uri="{FF2B5EF4-FFF2-40B4-BE49-F238E27FC236}">
                <a16:creationId xmlns:a16="http://schemas.microsoft.com/office/drawing/2014/main" id="{4B1DFBBA-FA5A-E21A-FC5E-52151E0D91CB}"/>
              </a:ext>
            </a:extLst>
          </p:cNvPr>
          <p:cNvSpPr>
            <a:spLocks noGrp="1"/>
          </p:cNvSpPr>
          <p:nvPr>
            <p:ph idx="1"/>
          </p:nvPr>
        </p:nvSpPr>
        <p:spPr/>
        <p:txBody>
          <a:bodyPr>
            <a:normAutofit/>
          </a:bodyPr>
          <a:lstStyle/>
          <a:p>
            <a:pPr marL="514350" indent="-514350">
              <a:buAutoNum type="arabicPeriod"/>
            </a:pPr>
            <a:r>
              <a:rPr lang="en-US" sz="5400" dirty="0"/>
              <a:t>The motivation of Jesus</a:t>
            </a:r>
          </a:p>
          <a:p>
            <a:pPr marL="514350" indent="-514350">
              <a:buAutoNum type="arabicPeriod"/>
            </a:pPr>
            <a:r>
              <a:rPr lang="en-US" sz="5400" dirty="0"/>
              <a:t>The mindset of Jesus</a:t>
            </a:r>
          </a:p>
          <a:p>
            <a:pPr marL="514350" indent="-514350">
              <a:buAutoNum type="arabicPeriod"/>
            </a:pPr>
            <a:r>
              <a:rPr lang="en-US" sz="5400" dirty="0"/>
              <a:t>The moral life of Jesus</a:t>
            </a:r>
          </a:p>
          <a:p>
            <a:pPr marL="514350" indent="-514350">
              <a:buAutoNum type="arabicPeriod"/>
            </a:pPr>
            <a:r>
              <a:rPr lang="en-US" sz="5400" dirty="0"/>
              <a:t>The mutual help from Jesus</a:t>
            </a:r>
          </a:p>
        </p:txBody>
      </p:sp>
    </p:spTree>
    <p:extLst>
      <p:ext uri="{BB962C8B-B14F-4D97-AF65-F5344CB8AC3E}">
        <p14:creationId xmlns:p14="http://schemas.microsoft.com/office/powerpoint/2010/main" val="163790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E8A2-F020-BB26-EAC8-A0EED28DCB2B}"/>
              </a:ext>
            </a:extLst>
          </p:cNvPr>
          <p:cNvSpPr>
            <a:spLocks noGrp="1"/>
          </p:cNvSpPr>
          <p:nvPr>
            <p:ph type="title"/>
          </p:nvPr>
        </p:nvSpPr>
        <p:spPr/>
        <p:txBody>
          <a:bodyPr>
            <a:normAutofit/>
          </a:bodyPr>
          <a:lstStyle/>
          <a:p>
            <a:r>
              <a:rPr lang="en-US" sz="7000" dirty="0"/>
              <a:t>Motivation of Jesus:</a:t>
            </a:r>
          </a:p>
        </p:txBody>
      </p:sp>
      <p:sp>
        <p:nvSpPr>
          <p:cNvPr id="3" name="Content Placeholder 2">
            <a:extLst>
              <a:ext uri="{FF2B5EF4-FFF2-40B4-BE49-F238E27FC236}">
                <a16:creationId xmlns:a16="http://schemas.microsoft.com/office/drawing/2014/main" id="{788CA9B8-7342-28DB-1B2E-D19CE780830F}"/>
              </a:ext>
            </a:extLst>
          </p:cNvPr>
          <p:cNvSpPr>
            <a:spLocks noGrp="1"/>
          </p:cNvSpPr>
          <p:nvPr>
            <p:ph idx="1"/>
          </p:nvPr>
        </p:nvSpPr>
        <p:spPr/>
        <p:txBody>
          <a:bodyPr>
            <a:normAutofit/>
          </a:bodyPr>
          <a:lstStyle/>
          <a:p>
            <a:pPr marL="0" indent="0">
              <a:buNone/>
            </a:pPr>
            <a:r>
              <a:rPr lang="en-US" sz="3200" dirty="0"/>
              <a:t>What caused Jesus to pick such godly friends? Why were His best friends His followers? The motivation that directed every decision that Jesus made was because He wanted to please and glorify God. (John 8:29) So, He did just that.</a:t>
            </a:r>
          </a:p>
        </p:txBody>
      </p:sp>
      <p:pic>
        <p:nvPicPr>
          <p:cNvPr id="8194" name="Picture 2" descr="Group Of Friends Walking Together">
            <a:extLst>
              <a:ext uri="{FF2B5EF4-FFF2-40B4-BE49-F238E27FC236}">
                <a16:creationId xmlns:a16="http://schemas.microsoft.com/office/drawing/2014/main" id="{26E37A39-46C2-D09E-3F32-678C4B83D8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125153"/>
            <a:ext cx="3826933" cy="253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847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1635</TotalTime>
  <Words>794</Words>
  <Application>Microsoft Office PowerPoint</Application>
  <PresentationFormat>Widescreen</PresentationFormat>
  <Paragraphs>82</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Tw Cen MT</vt:lpstr>
      <vt:lpstr>Tw Cen MT Condensed</vt:lpstr>
      <vt:lpstr>Wingdings 3</vt:lpstr>
      <vt:lpstr>Integral</vt:lpstr>
      <vt:lpstr>Picking Godly Friendships</vt:lpstr>
      <vt:lpstr>In James 4:4, “Do you not know that friendship with the world is enmity with God? Whoever therefore wants to be A friend of the world makes himself an enemy of God.”</vt:lpstr>
      <vt:lpstr>Enmity means, someone hostile or an enemy. It is only used four times in the New Testament.</vt:lpstr>
      <vt:lpstr>Choose your friends wisely because:</vt:lpstr>
      <vt:lpstr>Staggering statistics:  </vt:lpstr>
      <vt:lpstr>If Peter had chosen the people he was around more wisely, he might not have denied knowing Jesus.</vt:lpstr>
      <vt:lpstr>Peter later redeemed himself.</vt:lpstr>
      <vt:lpstr>Picking Godly Friendships:</vt:lpstr>
      <vt:lpstr>Motivation of Jesus:</vt:lpstr>
      <vt:lpstr>We need to please God and not people. </vt:lpstr>
      <vt:lpstr>Mindset of Jesus:</vt:lpstr>
      <vt:lpstr>Mindset of Jesus: </vt:lpstr>
      <vt:lpstr>Moral Life of Jesus:</vt:lpstr>
      <vt:lpstr>I Corinthians 15:33</vt:lpstr>
      <vt:lpstr>If you want to remain faithful to the Lord, then you should be sure that your closest friends share your goals of living a pure, moral life before God.</vt:lpstr>
      <vt:lpstr>Mutual Help of Jesus:</vt:lpstr>
      <vt:lpstr>Peter didn’t talk to the right people. Therefore, he denied Jesus 3 TIMES!!! </vt:lpstr>
      <vt:lpstr>Picking Godly friendships won’t change the way you believe for SURE. But, it will help determine your walk with God.</vt:lpstr>
      <vt:lpstr>Who do YOU choose?</vt:lpstr>
      <vt:lpstr>CHOOSE WISELY!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Picking Godly Friendships</dc:title>
  <dc:creator>Chad Brown</dc:creator>
  <cp:lastModifiedBy>Chad Brown</cp:lastModifiedBy>
  <cp:revision>10</cp:revision>
  <dcterms:created xsi:type="dcterms:W3CDTF">2023-02-01T18:56:06Z</dcterms:created>
  <dcterms:modified xsi:type="dcterms:W3CDTF">2023-02-02T23:36:36Z</dcterms:modified>
</cp:coreProperties>
</file>